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6" d="100"/>
          <a:sy n="36" d="100"/>
        </p:scale>
        <p:origin x="576"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464BE6-5AAB-439F-804A-B6D2E85B1144}"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F31799ED-EDF3-4018-BE1C-F1059D2AA6A9}">
      <dgm:prSet phldrT="[Text]" phldr="1"/>
      <dgm:spPr/>
      <dgm:t>
        <a:bodyPr/>
        <a:lstStyle/>
        <a:p>
          <a:endParaRPr lang="en-US"/>
        </a:p>
      </dgm:t>
    </dgm:pt>
    <dgm:pt modelId="{4E3A653B-AC75-4093-9A9C-7698A05AB7E8}" type="parTrans" cxnId="{979FED16-EEF2-4EF9-94A6-29C60C99BF2D}">
      <dgm:prSet/>
      <dgm:spPr/>
      <dgm:t>
        <a:bodyPr/>
        <a:lstStyle/>
        <a:p>
          <a:endParaRPr lang="en-US"/>
        </a:p>
      </dgm:t>
    </dgm:pt>
    <dgm:pt modelId="{8C6703F8-F84D-4CF3-B7B4-B83367A6E2D9}" type="sibTrans" cxnId="{979FED16-EEF2-4EF9-94A6-29C60C99BF2D}">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dgm:spPr>
      <dgm:t>
        <a:bodyPr/>
        <a:lstStyle/>
        <a:p>
          <a:endParaRPr lang="en-US"/>
        </a:p>
      </dgm:t>
      <dgm:extLst>
        <a:ext uri="{E40237B7-FDA0-4F09-8148-C483321AD2D9}">
          <dgm14:cNvPr xmlns:dgm14="http://schemas.microsoft.com/office/drawing/2010/diagram" id="0" name="" descr="A person with braided hair&#10;&#10;Description automatically generated">
            <a:extLst>
              <a:ext uri="{FF2B5EF4-FFF2-40B4-BE49-F238E27FC236}">
                <a16:creationId xmlns:a16="http://schemas.microsoft.com/office/drawing/2014/main" id="{D3041989-388C-6C22-6138-8FC16EC54826}"/>
              </a:ext>
            </a:extLst>
          </dgm14:cNvPr>
        </a:ext>
      </dgm:extLst>
    </dgm:pt>
    <dgm:pt modelId="{6C116E22-65C8-4EE7-BF73-B323C29EACCF}" type="pres">
      <dgm:prSet presAssocID="{E2464BE6-5AAB-439F-804A-B6D2E85B1144}" presName="Name0" presStyleCnt="0">
        <dgm:presLayoutVars>
          <dgm:chMax val="7"/>
          <dgm:chPref val="7"/>
          <dgm:dir/>
        </dgm:presLayoutVars>
      </dgm:prSet>
      <dgm:spPr/>
    </dgm:pt>
    <dgm:pt modelId="{E614B647-F5CF-45F6-92B2-CDEA5DAADF38}" type="pres">
      <dgm:prSet presAssocID="{E2464BE6-5AAB-439F-804A-B6D2E85B1144}" presName="Name1" presStyleCnt="0"/>
      <dgm:spPr/>
    </dgm:pt>
    <dgm:pt modelId="{4CB1BB47-ED0D-4FB1-B93A-8A02769D61D2}" type="pres">
      <dgm:prSet presAssocID="{8C6703F8-F84D-4CF3-B7B4-B83367A6E2D9}" presName="picture_1" presStyleCnt="0"/>
      <dgm:spPr/>
    </dgm:pt>
    <dgm:pt modelId="{29FFEC91-3C51-45B6-A960-5D63F6E2C8C9}" type="pres">
      <dgm:prSet presAssocID="{8C6703F8-F84D-4CF3-B7B4-B83367A6E2D9}" presName="pictureRepeatNode" presStyleLbl="alignImgPlace1" presStyleIdx="0" presStyleCnt="1" custScaleX="188193" custScaleY="203221" custLinFactNeighborX="-19066" custLinFactNeighborY="-40902"/>
      <dgm:spPr/>
    </dgm:pt>
    <dgm:pt modelId="{4654D579-8542-428A-94DA-4E88EEDBFACB}" type="pres">
      <dgm:prSet presAssocID="{F31799ED-EDF3-4018-BE1C-F1059D2AA6A9}" presName="text_1" presStyleLbl="node1" presStyleIdx="0" presStyleCnt="0" custScaleX="268110" custScaleY="775307">
        <dgm:presLayoutVars>
          <dgm:bulletEnabled val="1"/>
        </dgm:presLayoutVars>
      </dgm:prSet>
      <dgm:spPr/>
    </dgm:pt>
  </dgm:ptLst>
  <dgm:cxnLst>
    <dgm:cxn modelId="{979FED16-EEF2-4EF9-94A6-29C60C99BF2D}" srcId="{E2464BE6-5AAB-439F-804A-B6D2E85B1144}" destId="{F31799ED-EDF3-4018-BE1C-F1059D2AA6A9}" srcOrd="0" destOrd="0" parTransId="{4E3A653B-AC75-4093-9A9C-7698A05AB7E8}" sibTransId="{8C6703F8-F84D-4CF3-B7B4-B83367A6E2D9}"/>
    <dgm:cxn modelId="{65BD603E-87C0-4491-B1E3-311BC0878F14}" type="presOf" srcId="{F31799ED-EDF3-4018-BE1C-F1059D2AA6A9}" destId="{4654D579-8542-428A-94DA-4E88EEDBFACB}" srcOrd="0" destOrd="0" presId="urn:microsoft.com/office/officeart/2008/layout/CircularPictureCallout"/>
    <dgm:cxn modelId="{7D666EAB-355C-4267-AFCB-0CF9B305987F}" type="presOf" srcId="{8C6703F8-F84D-4CF3-B7B4-B83367A6E2D9}" destId="{29FFEC91-3C51-45B6-A960-5D63F6E2C8C9}" srcOrd="0" destOrd="0" presId="urn:microsoft.com/office/officeart/2008/layout/CircularPictureCallout"/>
    <dgm:cxn modelId="{EA6FBACB-BCCE-45FC-B2E5-46839C8C1B6E}" type="presOf" srcId="{E2464BE6-5AAB-439F-804A-B6D2E85B1144}" destId="{6C116E22-65C8-4EE7-BF73-B323C29EACCF}" srcOrd="0" destOrd="0" presId="urn:microsoft.com/office/officeart/2008/layout/CircularPictureCallout"/>
    <dgm:cxn modelId="{C11C6F0D-29CB-4063-B30A-05F2437B12BF}" type="presParOf" srcId="{6C116E22-65C8-4EE7-BF73-B323C29EACCF}" destId="{E614B647-F5CF-45F6-92B2-CDEA5DAADF38}" srcOrd="0" destOrd="0" presId="urn:microsoft.com/office/officeart/2008/layout/CircularPictureCallout"/>
    <dgm:cxn modelId="{92904A78-967F-4AA2-A3DF-3AB8B1FA0211}" type="presParOf" srcId="{E614B647-F5CF-45F6-92B2-CDEA5DAADF38}" destId="{4CB1BB47-ED0D-4FB1-B93A-8A02769D61D2}" srcOrd="0" destOrd="0" presId="urn:microsoft.com/office/officeart/2008/layout/CircularPictureCallout"/>
    <dgm:cxn modelId="{452BF7B0-809A-489F-B679-F6CABCB802B5}" type="presParOf" srcId="{4CB1BB47-ED0D-4FB1-B93A-8A02769D61D2}" destId="{29FFEC91-3C51-45B6-A960-5D63F6E2C8C9}" srcOrd="0" destOrd="0" presId="urn:microsoft.com/office/officeart/2008/layout/CircularPictureCallout"/>
    <dgm:cxn modelId="{4FA14422-7769-4F1C-83AC-DCFF41A15B98}" type="presParOf" srcId="{E614B647-F5CF-45F6-92B2-CDEA5DAADF38}" destId="{4654D579-8542-428A-94DA-4E88EEDBFACB}"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FEC91-3C51-45B6-A960-5D63F6E2C8C9}">
      <dsp:nvSpPr>
        <dsp:cNvPr id="0" name=""/>
        <dsp:cNvSpPr/>
      </dsp:nvSpPr>
      <dsp:spPr>
        <a:xfrm>
          <a:off x="0" y="-880310"/>
          <a:ext cx="2351865" cy="253967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54D579-8542-428A-94DA-4E88EEDBFACB}">
      <dsp:nvSpPr>
        <dsp:cNvPr id="0" name=""/>
        <dsp:cNvSpPr/>
      </dsp:nvSpPr>
      <dsp:spPr>
        <a:xfrm>
          <a:off x="177518" y="-964230"/>
          <a:ext cx="2144381" cy="319739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44800">
            <a:lnSpc>
              <a:spcPct val="90000"/>
            </a:lnSpc>
            <a:spcBef>
              <a:spcPct val="0"/>
            </a:spcBef>
            <a:spcAft>
              <a:spcPct val="35000"/>
            </a:spcAft>
            <a:buNone/>
          </a:pPr>
          <a:endParaRPr lang="en-US" sz="6400" kern="1200"/>
        </a:p>
      </dsp:txBody>
      <dsp:txXfrm>
        <a:off x="177518" y="-964230"/>
        <a:ext cx="2144381" cy="319739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image" Target="../media/image14.jpeg"/><Relationship Id="rId12"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diagramQuickStyle" Target="../diagrams/quickStyle1.xml"/><Relationship Id="rId5" Type="http://schemas.openxmlformats.org/officeDocument/2006/relationships/image" Target="../media/image8.png"/><Relationship Id="rId10" Type="http://schemas.openxmlformats.org/officeDocument/2006/relationships/diagramLayout" Target="../diagrams/layout1.xml"/><Relationship Id="rId4" Type="http://schemas.openxmlformats.org/officeDocument/2006/relationships/notesSlide" Target="../notesSlides/notesSlide5.xml"/><Relationship Id="rId9" Type="http://schemas.openxmlformats.org/officeDocument/2006/relationships/diagramData" Target="../diagrams/data1.xm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245801" y="2019300"/>
            <a:ext cx="7896179" cy="11388439"/>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Analyzing User Engagement At Social Buzz</a:t>
            </a: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p:txBody>
      </p:sp>
      <p:pic>
        <p:nvPicPr>
          <p:cNvPr id="34" name="Audio 33">
            <a:hlinkClick r:id="" action="ppaction://media"/>
            <a:extLst>
              <a:ext uri="{FF2B5EF4-FFF2-40B4-BE49-F238E27FC236}">
                <a16:creationId xmlns:a16="http://schemas.microsoft.com/office/drawing/2014/main" id="{AA5BF7B0-C6D3-A0C5-BB63-1EBD2F28572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971"/>
    </mc:Choice>
    <mc:Fallback xmlns="">
      <p:transition spd="slow" advTm="1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CCF65007-3503-51F7-709E-53FFCF3FC91A}"/>
              </a:ext>
            </a:extLst>
          </p:cNvPr>
          <p:cNvSpPr txBox="1"/>
          <p:nvPr/>
        </p:nvSpPr>
        <p:spPr>
          <a:xfrm>
            <a:off x="10820295" y="837475"/>
            <a:ext cx="7010505" cy="5909310"/>
          </a:xfrm>
          <a:prstGeom prst="rect">
            <a:avLst/>
          </a:prstGeom>
          <a:noFill/>
        </p:spPr>
        <p:txBody>
          <a:bodyPr wrap="square">
            <a:spAutoFit/>
          </a:bodyPr>
          <a:lstStyle/>
          <a:p>
            <a:pPr algn="l">
              <a:buFont typeface="+mj-lt"/>
              <a:buAutoNum type="arabicPeriod"/>
            </a:pPr>
            <a:endParaRPr lang="en-US" b="0" i="0" dirty="0">
              <a:effectLst/>
              <a:latin typeface="Söhne"/>
            </a:endParaRPr>
          </a:p>
          <a:p>
            <a:pPr lvl="1" algn="l"/>
            <a:r>
              <a:rPr lang="en-US" sz="2800" b="0" i="0" dirty="0">
                <a:effectLst/>
                <a:latin typeface="Söhne"/>
              </a:rPr>
              <a:t>These insights unveil a robust positive sentiment across diverse content categories. The strong performance of 'Animals' across multiple metrics, from sentiment to reactions, suggests a high level of user affinity. Meanwhile, the monthly posting trends hint at dynamic user behavior influenced by external factors.</a:t>
            </a:r>
          </a:p>
          <a:p>
            <a:pPr algn="l"/>
            <a:endParaRPr lang="en-US" sz="2800" b="0" i="0" dirty="0">
              <a:effectLst/>
              <a:latin typeface="Söhne"/>
            </a:endParaRPr>
          </a:p>
          <a:p>
            <a:pPr lvl="1" algn="l"/>
            <a:r>
              <a:rPr lang="en-US" sz="2800" b="0" i="0" dirty="0">
                <a:effectLst/>
                <a:latin typeface="Söhne"/>
              </a:rPr>
              <a:t>Leveraging the popularity of 'Animals' and optimizing content in the trailing categories could further enhance user satisfaction. </a:t>
            </a:r>
          </a:p>
          <a:p>
            <a:pPr lvl="1" algn="l"/>
            <a:endParaRPr lang="en-US" sz="2400" b="0" i="0" dirty="0">
              <a:effectLst/>
              <a:latin typeface="Söhne"/>
            </a:endParaRPr>
          </a:p>
        </p:txBody>
      </p:sp>
      <p:pic>
        <p:nvPicPr>
          <p:cNvPr id="18" name="Audio 17">
            <a:hlinkClick r:id="" action="ppaction://media"/>
            <a:extLst>
              <a:ext uri="{FF2B5EF4-FFF2-40B4-BE49-F238E27FC236}">
                <a16:creationId xmlns:a16="http://schemas.microsoft.com/office/drawing/2014/main" id="{35017CB6-BB5A-DEEB-BA71-98DFA9AC935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4495"/>
    </mc:Choice>
    <mc:Fallback xmlns="">
      <p:transition spd="slow" advTm="84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9" name="Audio 28">
            <a:hlinkClick r:id="" action="ppaction://media"/>
            <a:extLst>
              <a:ext uri="{FF2B5EF4-FFF2-40B4-BE49-F238E27FC236}">
                <a16:creationId xmlns:a16="http://schemas.microsoft.com/office/drawing/2014/main" id="{87B02371-DEB8-CCC4-07C7-9143EFFF112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493"/>
    </mc:Choice>
    <mc:Fallback xmlns="">
      <p:transition spd="slow" advTm="1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8436952" y="2005584"/>
            <a:ext cx="7852227" cy="6275832"/>
          </a:xfrm>
          <a:prstGeom prst="rect">
            <a:avLst/>
          </a:prstGeom>
          <a:solidFill>
            <a:schemeClr val="bg1"/>
          </a:solidFill>
        </p:spPr>
        <p:txBody>
          <a:bodyPr/>
          <a:lstStyle/>
          <a:p>
            <a:pPr algn="l">
              <a:buFont typeface="Arial" panose="020B0604020202020204" pitchFamily="34" charset="0"/>
              <a:buChar char="•"/>
            </a:pPr>
            <a:r>
              <a:rPr lang="en-US" sz="2400" b="1" dirty="0">
                <a:latin typeface="Söhne"/>
              </a:rPr>
              <a:t>Client Background:</a:t>
            </a:r>
          </a:p>
          <a:p>
            <a:pPr marL="742950" lvl="1" indent="-285750" algn="l">
              <a:buFont typeface="Arial" panose="020B0604020202020204" pitchFamily="34" charset="0"/>
              <a:buChar char="•"/>
            </a:pPr>
            <a:r>
              <a:rPr lang="en-US" sz="2400" b="0" i="0" dirty="0">
                <a:effectLst/>
                <a:latin typeface="Söhne"/>
              </a:rPr>
              <a:t>Social Buzz founded by former engineers from a major social media conglomerate.</a:t>
            </a:r>
          </a:p>
          <a:p>
            <a:pPr marL="742950" lvl="1" indent="-285750" algn="l">
              <a:buFont typeface="Arial" panose="020B0604020202020204" pitchFamily="34" charset="0"/>
              <a:buChar char="•"/>
            </a:pPr>
            <a:r>
              <a:rPr lang="en-US" sz="2400" b="0" i="0" dirty="0">
                <a:effectLst/>
                <a:latin typeface="Söhne"/>
              </a:rPr>
              <a:t>Emphasizes content with anonymous user interactions, boasting 500 million monthly users.</a:t>
            </a:r>
          </a:p>
          <a:p>
            <a:pPr algn="l">
              <a:buFont typeface="Arial" panose="020B0604020202020204" pitchFamily="34" charset="0"/>
              <a:buChar char="•"/>
            </a:pPr>
            <a:r>
              <a:rPr lang="en-US" sz="2400" b="1" i="0" dirty="0">
                <a:effectLst/>
                <a:latin typeface="Söhne"/>
              </a:rPr>
              <a:t>Challenges:</a:t>
            </a:r>
            <a:endParaRPr lang="en-US" sz="2400" b="0" i="0" dirty="0">
              <a:effectLst/>
              <a:latin typeface="Söhne"/>
            </a:endParaRPr>
          </a:p>
          <a:p>
            <a:pPr marL="742950" lvl="1" indent="-285750" algn="l">
              <a:buFont typeface="Arial" panose="020B0604020202020204" pitchFamily="34" charset="0"/>
              <a:buChar char="•"/>
            </a:pPr>
            <a:r>
              <a:rPr lang="en-US" sz="2400" b="0" i="0" dirty="0">
                <a:effectLst/>
                <a:latin typeface="Söhne"/>
              </a:rPr>
              <a:t>Rapid growth, digital nature, and immense data generation.</a:t>
            </a:r>
          </a:p>
          <a:p>
            <a:pPr marL="742950" lvl="1" indent="-285750" algn="l">
              <a:buFont typeface="Arial" panose="020B0604020202020204" pitchFamily="34" charset="0"/>
              <a:buChar char="•"/>
            </a:pPr>
            <a:r>
              <a:rPr lang="en-US" sz="2400" b="0" i="0" dirty="0">
                <a:effectLst/>
                <a:latin typeface="Söhne"/>
              </a:rPr>
              <a:t>200 out of 250 staff members are technical, handling complex technology.</a:t>
            </a:r>
          </a:p>
          <a:p>
            <a:pPr algn="l">
              <a:buFont typeface="Arial" panose="020B0604020202020204" pitchFamily="34" charset="0"/>
              <a:buChar char="•"/>
            </a:pPr>
            <a:r>
              <a:rPr lang="en-US" sz="2400" b="1" i="0" dirty="0">
                <a:effectLst/>
                <a:latin typeface="Söhne"/>
              </a:rPr>
              <a:t>Reasons for External Expertise:</a:t>
            </a:r>
            <a:endParaRPr lang="en-US" sz="2400" b="0" i="0" dirty="0">
              <a:effectLst/>
              <a:latin typeface="Söhne"/>
            </a:endParaRPr>
          </a:p>
          <a:p>
            <a:pPr marL="742950" lvl="1" indent="-285750" algn="l">
              <a:buFont typeface="Arial" panose="020B0604020202020204" pitchFamily="34" charset="0"/>
              <a:buChar char="•"/>
            </a:pPr>
            <a:r>
              <a:rPr lang="en-US" sz="2400" b="0" i="0" dirty="0">
                <a:effectLst/>
                <a:latin typeface="Söhne"/>
              </a:rPr>
              <a:t>IPO plans by the end of next year.</a:t>
            </a:r>
          </a:p>
          <a:p>
            <a:pPr marL="742950" lvl="1" indent="-285750" algn="l">
              <a:buFont typeface="Arial" panose="020B0604020202020204" pitchFamily="34" charset="0"/>
              <a:buChar char="•"/>
            </a:pPr>
            <a:r>
              <a:rPr lang="en-US" sz="2400" b="0" i="0" dirty="0">
                <a:effectLst/>
                <a:latin typeface="Söhne"/>
              </a:rPr>
              <a:t>Limited resources for managing current scale.</a:t>
            </a:r>
          </a:p>
          <a:p>
            <a:pPr marL="742950" lvl="1" indent="-285750" algn="l">
              <a:buFont typeface="Arial" panose="020B0604020202020204" pitchFamily="34" charset="0"/>
              <a:buChar char="•"/>
            </a:pPr>
            <a:r>
              <a:rPr lang="en-US" sz="2400" b="0" i="0" dirty="0">
                <a:effectLst/>
                <a:latin typeface="Söhne"/>
              </a:rPr>
              <a:t>Desire to learn big data best practices from large corporations.</a:t>
            </a: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35" name="Audio 34">
            <a:hlinkClick r:id="" action="ppaction://media"/>
            <a:extLst>
              <a:ext uri="{FF2B5EF4-FFF2-40B4-BE49-F238E27FC236}">
                <a16:creationId xmlns:a16="http://schemas.microsoft.com/office/drawing/2014/main" id="{A743A6CA-13B9-6F94-D1F8-357DD403016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5279"/>
    </mc:Choice>
    <mc:Fallback xmlns="">
      <p:transition spd="slow" advTm="25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7E844C44-E071-9EBD-2F2B-14976C0D3E25}"/>
              </a:ext>
            </a:extLst>
          </p:cNvPr>
          <p:cNvSpPr txBox="1"/>
          <p:nvPr/>
        </p:nvSpPr>
        <p:spPr>
          <a:xfrm>
            <a:off x="2253800" y="5823611"/>
            <a:ext cx="7373254" cy="3416320"/>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ECECF1"/>
                </a:solidFill>
                <a:effectLst/>
                <a:latin typeface="Söhne"/>
              </a:rPr>
              <a:t>Over 500 million monthly users in the past 5 years.</a:t>
            </a:r>
          </a:p>
          <a:p>
            <a:pPr algn="l">
              <a:buFont typeface="Arial" panose="020B0604020202020204" pitchFamily="34" charset="0"/>
              <a:buChar char="•"/>
            </a:pPr>
            <a:r>
              <a:rPr lang="en-US" sz="2400" b="0" i="0" dirty="0">
                <a:solidFill>
                  <a:srgbClr val="ECECF1"/>
                </a:solidFill>
                <a:effectLst/>
                <a:latin typeface="Söhne"/>
              </a:rPr>
              <a:t>100,000+ daily content pieces .</a:t>
            </a:r>
          </a:p>
          <a:p>
            <a:pPr algn="l">
              <a:buFont typeface="Arial" panose="020B0604020202020204" pitchFamily="34" charset="0"/>
              <a:buChar char="•"/>
            </a:pPr>
            <a:r>
              <a:rPr lang="en-US" sz="2400" b="0" i="0" dirty="0">
                <a:solidFill>
                  <a:srgbClr val="ECECF1"/>
                </a:solidFill>
                <a:effectLst/>
                <a:latin typeface="Söhne"/>
              </a:rPr>
              <a:t>200 technical staff managing highly complex technology.</a:t>
            </a:r>
          </a:p>
          <a:p>
            <a:pPr algn="l">
              <a:buFont typeface="Arial" panose="020B0604020202020204" pitchFamily="34" charset="0"/>
              <a:buChar char="•"/>
            </a:pPr>
            <a:endParaRPr lang="en-US" sz="2400" dirty="0">
              <a:solidFill>
                <a:srgbClr val="ECECF1"/>
              </a:solidFill>
              <a:latin typeface="Söhne"/>
            </a:endParaRPr>
          </a:p>
          <a:p>
            <a:pPr algn="l">
              <a:buFont typeface="Arial" panose="020B0604020202020204" pitchFamily="34" charset="0"/>
              <a:buChar char="•"/>
            </a:pPr>
            <a:r>
              <a:rPr lang="en-US" sz="2400" b="0" i="0" dirty="0">
                <a:solidFill>
                  <a:srgbClr val="ECECF1"/>
                </a:solidFill>
                <a:effectLst/>
                <a:latin typeface="Söhne"/>
              </a:rPr>
              <a:t>How can we leverage big data best practices to address the challenges posed by Social Buzz's rapid growth and enormous data generation, ensuring a smooth transition to an IPO while maintaining data integrity and system scalability?</a:t>
            </a:r>
          </a:p>
        </p:txBody>
      </p:sp>
      <p:pic>
        <p:nvPicPr>
          <p:cNvPr id="24" name="Audio 23">
            <a:hlinkClick r:id="" action="ppaction://media"/>
            <a:extLst>
              <a:ext uri="{FF2B5EF4-FFF2-40B4-BE49-F238E27FC236}">
                <a16:creationId xmlns:a16="http://schemas.microsoft.com/office/drawing/2014/main" id="{E0E9D158-C04A-5E8B-6BFB-F98A39F88A65}"/>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580"/>
    </mc:Choice>
    <mc:Fallback xmlns="">
      <p:transition spd="slow" advTm="2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43639" y="1159204"/>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F0FFE9E9-30AC-688C-B379-E54927318095}"/>
              </a:ext>
            </a:extLst>
          </p:cNvPr>
          <p:cNvSpPr txBox="1"/>
          <p:nvPr/>
        </p:nvSpPr>
        <p:spPr>
          <a:xfrm>
            <a:off x="14450480" y="1482544"/>
            <a:ext cx="3453549" cy="646331"/>
          </a:xfrm>
          <a:prstGeom prst="rect">
            <a:avLst/>
          </a:prstGeom>
          <a:noFill/>
        </p:spPr>
        <p:txBody>
          <a:bodyPr wrap="square" rtlCol="0">
            <a:spAutoFit/>
          </a:bodyPr>
          <a:lstStyle/>
          <a:p>
            <a:r>
              <a:rPr lang="en-US" dirty="0"/>
              <a:t>Andrew Fleming</a:t>
            </a:r>
          </a:p>
          <a:p>
            <a:r>
              <a:rPr lang="en-US" dirty="0"/>
              <a:t>Chief Technical Artchitet</a:t>
            </a:r>
          </a:p>
        </p:txBody>
      </p:sp>
      <p:sp>
        <p:nvSpPr>
          <p:cNvPr id="33" name="TextBox 32">
            <a:extLst>
              <a:ext uri="{FF2B5EF4-FFF2-40B4-BE49-F238E27FC236}">
                <a16:creationId xmlns:a16="http://schemas.microsoft.com/office/drawing/2014/main" id="{F7552A39-D32C-B04A-6D08-BB1DE01800CE}"/>
              </a:ext>
            </a:extLst>
          </p:cNvPr>
          <p:cNvSpPr txBox="1"/>
          <p:nvPr/>
        </p:nvSpPr>
        <p:spPr>
          <a:xfrm>
            <a:off x="14563797" y="4448455"/>
            <a:ext cx="3453549" cy="646331"/>
          </a:xfrm>
          <a:prstGeom prst="rect">
            <a:avLst/>
          </a:prstGeom>
          <a:noFill/>
        </p:spPr>
        <p:txBody>
          <a:bodyPr wrap="square" rtlCol="0">
            <a:spAutoFit/>
          </a:bodyPr>
          <a:lstStyle/>
          <a:p>
            <a:r>
              <a:rPr lang="en-US" dirty="0"/>
              <a:t>Marcus Rompton</a:t>
            </a:r>
          </a:p>
          <a:p>
            <a:r>
              <a:rPr lang="en-US" dirty="0"/>
              <a:t>Senior Principle</a:t>
            </a:r>
          </a:p>
        </p:txBody>
      </p:sp>
      <p:sp>
        <p:nvSpPr>
          <p:cNvPr id="34" name="TextBox 33">
            <a:extLst>
              <a:ext uri="{FF2B5EF4-FFF2-40B4-BE49-F238E27FC236}">
                <a16:creationId xmlns:a16="http://schemas.microsoft.com/office/drawing/2014/main" id="{5D25FDD9-742F-DB29-2A39-B43CD126523A}"/>
              </a:ext>
            </a:extLst>
          </p:cNvPr>
          <p:cNvSpPr txBox="1"/>
          <p:nvPr/>
        </p:nvSpPr>
        <p:spPr>
          <a:xfrm>
            <a:off x="14623630" y="7452466"/>
            <a:ext cx="3453549" cy="646331"/>
          </a:xfrm>
          <a:prstGeom prst="rect">
            <a:avLst/>
          </a:prstGeom>
          <a:noFill/>
        </p:spPr>
        <p:txBody>
          <a:bodyPr wrap="square" rtlCol="0">
            <a:spAutoFit/>
          </a:bodyPr>
          <a:lstStyle/>
          <a:p>
            <a:r>
              <a:rPr lang="en-US" dirty="0"/>
              <a:t>Eunice Okiya</a:t>
            </a:r>
          </a:p>
          <a:p>
            <a:r>
              <a:rPr lang="en-US" dirty="0"/>
              <a:t>Data Analyst</a:t>
            </a:r>
          </a:p>
        </p:txBody>
      </p:sp>
      <p:graphicFrame>
        <p:nvGraphicFramePr>
          <p:cNvPr id="37" name="Diagram 36">
            <a:extLst>
              <a:ext uri="{FF2B5EF4-FFF2-40B4-BE49-F238E27FC236}">
                <a16:creationId xmlns:a16="http://schemas.microsoft.com/office/drawing/2014/main" id="{7C5C8810-0542-7BD6-3A59-1156D2E93D7E}"/>
              </a:ext>
            </a:extLst>
          </p:cNvPr>
          <p:cNvGraphicFramePr/>
          <p:nvPr>
            <p:extLst>
              <p:ext uri="{D42A27DB-BD31-4B8C-83A1-F6EECF244321}">
                <p14:modId xmlns:p14="http://schemas.microsoft.com/office/powerpoint/2010/main" val="3389507983"/>
              </p:ext>
            </p:extLst>
          </p:nvPr>
        </p:nvGraphicFramePr>
        <p:xfrm>
          <a:off x="11411515" y="7747331"/>
          <a:ext cx="2499419" cy="12689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9" name="Audio 18">
            <a:hlinkClick r:id="" action="ppaction://media"/>
            <a:extLst>
              <a:ext uri="{FF2B5EF4-FFF2-40B4-BE49-F238E27FC236}">
                <a16:creationId xmlns:a16="http://schemas.microsoft.com/office/drawing/2014/main" id="{632265AD-37D9-7AA6-6FCF-846BCF412E68}"/>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5635"/>
    </mc:Choice>
    <mc:Fallback xmlns="">
      <p:transition spd="slow" advTm="25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923983"/>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9180056"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Data Comprehension</a:t>
            </a:r>
          </a:p>
        </p:txBody>
      </p:sp>
      <p:sp>
        <p:nvSpPr>
          <p:cNvPr id="35" name="TextBox 35"/>
          <p:cNvSpPr txBox="1"/>
          <p:nvPr/>
        </p:nvSpPr>
        <p:spPr>
          <a:xfrm>
            <a:off x="4534646" y="2984043"/>
            <a:ext cx="8470278"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Data Cleaning</a:t>
            </a:r>
          </a:p>
        </p:txBody>
      </p:sp>
      <p:sp>
        <p:nvSpPr>
          <p:cNvPr id="36" name="TextBox 36"/>
          <p:cNvSpPr txBox="1"/>
          <p:nvPr/>
        </p:nvSpPr>
        <p:spPr>
          <a:xfrm>
            <a:off x="10108223" y="7828620"/>
            <a:ext cx="8179777"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Insights revelation</a:t>
            </a:r>
          </a:p>
        </p:txBody>
      </p:sp>
      <p:sp>
        <p:nvSpPr>
          <p:cNvPr id="37" name="TextBox 37"/>
          <p:cNvSpPr txBox="1"/>
          <p:nvPr/>
        </p:nvSpPr>
        <p:spPr>
          <a:xfrm>
            <a:off x="8193880" y="6204766"/>
            <a:ext cx="811292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Analysis</a:t>
            </a:r>
          </a:p>
        </p:txBody>
      </p:sp>
      <p:sp>
        <p:nvSpPr>
          <p:cNvPr id="38" name="TextBox 38"/>
          <p:cNvSpPr txBox="1"/>
          <p:nvPr/>
        </p:nvSpPr>
        <p:spPr>
          <a:xfrm>
            <a:off x="6396750" y="4605252"/>
            <a:ext cx="8470278"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Data Modelling</a:t>
            </a:r>
          </a:p>
        </p:txBody>
      </p:sp>
      <p:pic>
        <p:nvPicPr>
          <p:cNvPr id="40" name="Audio 39">
            <a:hlinkClick r:id="" action="ppaction://media"/>
            <a:extLst>
              <a:ext uri="{FF2B5EF4-FFF2-40B4-BE49-F238E27FC236}">
                <a16:creationId xmlns:a16="http://schemas.microsoft.com/office/drawing/2014/main" id="{F18E2AFE-4D1A-CFDD-F348-B0813BA2DA8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1923"/>
    </mc:Choice>
    <mc:Fallback xmlns="">
      <p:transition spd="slow" advTm="31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757006"/>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377592E1-6CE2-B05D-B4FA-F532B60C9C6F}"/>
              </a:ext>
            </a:extLst>
          </p:cNvPr>
          <p:cNvSpPr txBox="1"/>
          <p:nvPr/>
        </p:nvSpPr>
        <p:spPr>
          <a:xfrm>
            <a:off x="2127159" y="1988112"/>
            <a:ext cx="15322641" cy="3970318"/>
          </a:xfrm>
          <a:prstGeom prst="rect">
            <a:avLst/>
          </a:prstGeom>
          <a:noFill/>
        </p:spPr>
        <p:txBody>
          <a:bodyPr wrap="square">
            <a:spAutoFit/>
          </a:bodyPr>
          <a:lstStyle/>
          <a:p>
            <a:pPr algn="l">
              <a:buFont typeface="+mj-lt"/>
              <a:buAutoNum type="arabicPeriod"/>
            </a:pPr>
            <a:r>
              <a:rPr lang="en-US" b="1" i="0" dirty="0">
                <a:effectLst/>
                <a:latin typeface="Söhne"/>
              </a:rPr>
              <a:t>Sentiment Analysis:</a:t>
            </a:r>
            <a:endParaRPr lang="en-US" b="0" i="0" dirty="0">
              <a:effectLst/>
              <a:latin typeface="Söhne"/>
            </a:endParaRPr>
          </a:p>
          <a:p>
            <a:pPr marL="742950" lvl="1" indent="-285750" algn="l">
              <a:buFont typeface="+mj-lt"/>
              <a:buAutoNum type="arabicPeriod"/>
            </a:pPr>
            <a:r>
              <a:rPr lang="en-US" b="0" i="0" dirty="0">
                <a:effectLst/>
                <a:latin typeface="Söhne"/>
              </a:rPr>
              <a:t>Our sentiment analysis reveals an overwhelmingly positive user sentiment across all categories. Notably, the 'Animals' category takes the lead in positive sentiments, while 'Veganism' trails behind. Interestingly, 'Animals' also leads in both negative and neutral reviews, indicating a broad spectrum of user engagement.</a:t>
            </a:r>
          </a:p>
          <a:p>
            <a:pPr algn="l">
              <a:buFont typeface="+mj-lt"/>
              <a:buAutoNum type="arabicPeriod"/>
            </a:pPr>
            <a:r>
              <a:rPr lang="en-US" b="1" i="0" dirty="0">
                <a:effectLst/>
                <a:latin typeface="Söhne"/>
              </a:rPr>
              <a:t>Monthly Posting Trends:</a:t>
            </a:r>
            <a:endParaRPr lang="en-US" b="0" i="0" dirty="0">
              <a:effectLst/>
              <a:latin typeface="Söhne"/>
            </a:endParaRPr>
          </a:p>
          <a:p>
            <a:pPr marL="742950" lvl="1" indent="-285750" algn="l">
              <a:buFont typeface="+mj-lt"/>
              <a:buAutoNum type="arabicPeriod"/>
            </a:pPr>
            <a:r>
              <a:rPr lang="en-US" b="0" i="0" dirty="0">
                <a:effectLst/>
                <a:latin typeface="Söhne"/>
              </a:rPr>
              <a:t>Analyzing posting trends, January 2021 emerges as the month with the highest number of posts. In contrast, both June 2020 and June 2021 recorded the least activity. These variations suggest potential seasonal or topical influences on user engagement.</a:t>
            </a:r>
          </a:p>
          <a:p>
            <a:pPr algn="l">
              <a:buFont typeface="+mj-lt"/>
              <a:buAutoNum type="arabicPeriod"/>
            </a:pPr>
            <a:r>
              <a:rPr lang="en-US" b="1" i="0" dirty="0">
                <a:effectLst/>
                <a:latin typeface="Söhne"/>
              </a:rPr>
              <a:t>Reactions by Category:</a:t>
            </a:r>
            <a:endParaRPr lang="en-US" b="0" i="0" dirty="0">
              <a:effectLst/>
              <a:latin typeface="Söhne"/>
            </a:endParaRPr>
          </a:p>
          <a:p>
            <a:pPr marL="742950" lvl="1" indent="-285750" algn="l">
              <a:buFont typeface="+mj-lt"/>
              <a:buAutoNum type="arabicPeriod"/>
            </a:pPr>
            <a:r>
              <a:rPr lang="en-US" b="0" i="0" dirty="0">
                <a:effectLst/>
                <a:latin typeface="Söhne"/>
              </a:rPr>
              <a:t>Examining user reactions, the 'Animals' category stands out, receiving the highest number of reactions. Surprisingly, 'Public Speaking' records the lowest reaction count. It's noteworthy that the top 5 categories closely follow each other in terms of overall reaction count, indicating consistent user engagement.</a:t>
            </a:r>
          </a:p>
          <a:p>
            <a:pPr algn="l">
              <a:buFont typeface="+mj-lt"/>
              <a:buAutoNum type="arabicPeriod"/>
            </a:pPr>
            <a:r>
              <a:rPr lang="en-US" b="1" i="0" dirty="0">
                <a:effectLst/>
                <a:latin typeface="Söhne"/>
              </a:rPr>
              <a:t>Top 5 Categories by Scores:</a:t>
            </a:r>
            <a:endParaRPr lang="en-US" b="0" i="0" dirty="0">
              <a:effectLst/>
              <a:latin typeface="Söhne"/>
            </a:endParaRPr>
          </a:p>
          <a:p>
            <a:pPr marL="742950" lvl="1" indent="-285750" algn="l">
              <a:buFont typeface="+mj-lt"/>
              <a:buAutoNum type="arabicPeriod"/>
            </a:pPr>
            <a:r>
              <a:rPr lang="en-US" b="0" i="0" dirty="0">
                <a:effectLst/>
                <a:latin typeface="Söhne"/>
              </a:rPr>
              <a:t>Assessing content quality, the top 5 categories by scores are 'Animals,' 'Science,' 'Healthy Eating,' 'Technology,' and 'Food.' This suggests that users find content in these categories particularly engaging and valuable. 'Animals' lead in scores, showcasing a holistic positive sentiment among users.</a:t>
            </a:r>
          </a:p>
        </p:txBody>
      </p:sp>
      <p:pic>
        <p:nvPicPr>
          <p:cNvPr id="15" name="Audio 14">
            <a:hlinkClick r:id="" action="ppaction://media"/>
            <a:extLst>
              <a:ext uri="{FF2B5EF4-FFF2-40B4-BE49-F238E27FC236}">
                <a16:creationId xmlns:a16="http://schemas.microsoft.com/office/drawing/2014/main" id="{DB90330D-24BE-D3E7-EA8F-45115A86D7B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7808"/>
    </mc:Choice>
    <mc:Fallback xmlns="">
      <p:transition spd="slow" advTm="9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7" name="slide3">
            <a:extLst>
              <a:ext uri="{FF2B5EF4-FFF2-40B4-BE49-F238E27FC236}">
                <a16:creationId xmlns:a16="http://schemas.microsoft.com/office/drawing/2014/main" id="{54279009-802A-ED3E-C450-D54721CD95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3889" y="1515310"/>
            <a:ext cx="7812664" cy="7829552"/>
          </a:xfrm>
          <a:prstGeom prst="rect">
            <a:avLst/>
          </a:prstGeom>
        </p:spPr>
      </p:pic>
      <p:pic>
        <p:nvPicPr>
          <p:cNvPr id="28" name="slide4" descr="Posts By Month">
            <a:extLst>
              <a:ext uri="{FF2B5EF4-FFF2-40B4-BE49-F238E27FC236}">
                <a16:creationId xmlns:a16="http://schemas.microsoft.com/office/drawing/2014/main" id="{5550A2F2-D549-D9C8-A9D6-8CBA0D525E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1795" y="1685151"/>
            <a:ext cx="7676205" cy="7924381"/>
          </a:xfrm>
          <a:prstGeom prst="rect">
            <a:avLst/>
          </a:prstGeom>
        </p:spPr>
      </p:pic>
      <p:pic>
        <p:nvPicPr>
          <p:cNvPr id="30" name="Audio 29">
            <a:hlinkClick r:id="" action="ppaction://media"/>
            <a:extLst>
              <a:ext uri="{FF2B5EF4-FFF2-40B4-BE49-F238E27FC236}">
                <a16:creationId xmlns:a16="http://schemas.microsoft.com/office/drawing/2014/main" id="{6D2EBB66-85DA-B482-CCD7-9CDF31B9688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132"/>
    </mc:Choice>
    <mc:Fallback xmlns="">
      <p:transition spd="slow" advTm="2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1" name="slide2" descr="Top 5 Categories">
            <a:extLst>
              <a:ext uri="{FF2B5EF4-FFF2-40B4-BE49-F238E27FC236}">
                <a16:creationId xmlns:a16="http://schemas.microsoft.com/office/drawing/2014/main" id="{4C92F1E0-4CA8-8BEB-D2C8-2D32A3F6E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2041" y="1010476"/>
            <a:ext cx="6467486" cy="8266048"/>
          </a:xfrm>
          <a:prstGeom prst="rect">
            <a:avLst/>
          </a:prstGeom>
        </p:spPr>
      </p:pic>
      <p:pic>
        <p:nvPicPr>
          <p:cNvPr id="32" name="slide5" descr="Total Reactions Per category">
            <a:extLst>
              <a:ext uri="{FF2B5EF4-FFF2-40B4-BE49-F238E27FC236}">
                <a16:creationId xmlns:a16="http://schemas.microsoft.com/office/drawing/2014/main" id="{6F6157AA-5892-69D4-AA91-4958824629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483" y="-1"/>
            <a:ext cx="8523972" cy="9490985"/>
          </a:xfrm>
          <a:prstGeom prst="rect">
            <a:avLst/>
          </a:prstGeom>
        </p:spPr>
      </p:pic>
      <p:pic>
        <p:nvPicPr>
          <p:cNvPr id="28" name="Audio 27">
            <a:hlinkClick r:id="" action="ppaction://media"/>
            <a:extLst>
              <a:ext uri="{FF2B5EF4-FFF2-40B4-BE49-F238E27FC236}">
                <a16:creationId xmlns:a16="http://schemas.microsoft.com/office/drawing/2014/main" id="{D7F1CAE2-F06D-7796-A1B2-0962564F431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9688" t="-329688" r="-329688" b="-329688"/>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xmlns:p14="http://schemas.microsoft.com/office/powerpoint/2010/main">
    <mc:Choice Requires="p14">
      <p:transition spd="slow" p14:dur="2000" advTm="14172"/>
    </mc:Choice>
    <mc:Fallback xmlns="">
      <p:transition spd="slow" advTm="1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517</Words>
  <Application>Microsoft Office PowerPoint</Application>
  <PresentationFormat>Custom</PresentationFormat>
  <Paragraphs>79</Paragraphs>
  <Slides>11</Slides>
  <Notes>11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Clear Sans Regular Bold</vt:lpstr>
      <vt:lpstr>Graphik Regular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Nishi Kapadia</cp:lastModifiedBy>
  <cp:revision>12</cp:revision>
  <dcterms:created xsi:type="dcterms:W3CDTF">2006-08-16T00:00:00Z</dcterms:created>
  <dcterms:modified xsi:type="dcterms:W3CDTF">2023-11-27T14:06:41Z</dcterms:modified>
  <dc:identifier>DAEhDyfaYKE</dc:identifier>
</cp:coreProperties>
</file>